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5" r:id="rId4"/>
    <p:sldId id="267" r:id="rId5"/>
    <p:sldId id="258" r:id="rId6"/>
    <p:sldId id="261" r:id="rId7"/>
    <p:sldId id="262" r:id="rId8"/>
    <p:sldId id="273" r:id="rId9"/>
    <p:sldId id="268" r:id="rId10"/>
    <p:sldId id="269" r:id="rId11"/>
    <p:sldId id="276" r:id="rId12"/>
    <p:sldId id="274" r:id="rId13"/>
    <p:sldId id="270" r:id="rId14"/>
    <p:sldId id="263" r:id="rId15"/>
    <p:sldId id="271" r:id="rId16"/>
    <p:sldId id="272" r:id="rId17"/>
    <p:sldId id="277" r:id="rId18"/>
    <p:sldId id="278" r:id="rId19"/>
    <p:sldId id="264" r:id="rId20"/>
    <p:sldId id="275" r:id="rId21"/>
    <p:sldId id="259" r:id="rId22"/>
    <p:sldId id="260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2"/>
    <p:restoredTop sz="75453"/>
  </p:normalViewPr>
  <p:slideViewPr>
    <p:cSldViewPr snapToGrid="0">
      <p:cViewPr varScale="1">
        <p:scale>
          <a:sx n="91" d="100"/>
          <a:sy n="91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8E20A2-4358-794C-B872-38D0E8A9AFEF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2D7BD-1214-DB4B-BB63-B718E1712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467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13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Calling = BAM → VCF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“Differences from the reference are detected and written as variants.”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“Creates a quick-lookup index so tools can jump directly to any position in the genome.”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107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ls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results/variants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40512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  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meryemtopcu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   9.9M Nov 26 14:35 NA12878.bcf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  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meryemtopcu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   9.7M Nov 26 14:35 NA12878.vcf.gz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  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meryemtopcu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    28K Nov 26 14:35 NA12878.vcf.gz.csi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85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“Our pipeline successfully detected ~248k SNVs/indels on chr20. Each line contains position, reference base, sample base, depth, genotype, and quality metrics.”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08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3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“From raw sequencing reads to a variant-containing VCF: each step transforms the data into a more structured, interpretable form.”</a:t>
            </a:r>
          </a:p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çıktıları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QC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results/qc/NA12878_fastqc.html</a:t>
            </a: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results/qc/NA12878_fastqc.zip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results/mapping/NA12878.sorted.bam</a:t>
            </a: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results/mapping/NA12878.sorted.bam.bai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Variant calling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results/variants/NA12878.bcf</a:t>
            </a: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results/variants/NA12878.vcf.gz</a:t>
            </a:r>
          </a:p>
          <a:p>
            <a:pPr lvl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results/variants/NA12878.vcf.gz.csi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11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“All required tools (BWA,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samtools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bcftools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FastQC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are pinned in a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conda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environment 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snv_env.yaml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so the workflow is reproducible on any machine.”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94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0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Snakefile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includes modular rule files and defines the final targets with rule 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663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samtools</a:t>
            </a:r>
            <a:r>
              <a:rPr lang="en-US" dirty="0"/>
              <a:t> </a:t>
            </a:r>
            <a:r>
              <a:rPr lang="en-US" dirty="0" err="1"/>
              <a:t>quickcheck</a:t>
            </a:r>
            <a:r>
              <a:rPr lang="en-US" dirty="0"/>
              <a:t> results/mapping/NA12878.bam &amp;&amp; echo "BAM OK” </a:t>
            </a:r>
            <a:r>
              <a:rPr lang="en-US" dirty="0">
                <a:sym typeface="Wingdings" pitchFamily="2" charset="2"/>
              </a:rPr>
              <a:t> if my BAM file is done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content of BAM file </a:t>
            </a:r>
            <a:r>
              <a:rPr lang="en-US" dirty="0" err="1">
                <a:sym typeface="Wingdings" pitchFamily="2" charset="2"/>
              </a:rPr>
              <a:t>samtools</a:t>
            </a:r>
            <a:r>
              <a:rPr lang="en-US" dirty="0">
                <a:sym typeface="Wingdings" pitchFamily="2" charset="2"/>
              </a:rPr>
              <a:t> view results/mapping/NA12878.sorted.bam | head</a:t>
            </a:r>
            <a:br>
              <a:rPr lang="en-US" dirty="0">
                <a:sym typeface="Wingdings" pitchFamily="2" charset="2"/>
              </a:rPr>
            </a:br>
            <a:br>
              <a:rPr lang="en-US" dirty="0">
                <a:sym typeface="Wingdings" pitchFamily="2" charset="2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ls 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results/mapping/NA12878.sorted.bam.bai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-r--r--  1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meryemtopcu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staff   169K Nov 26 14:28 results/mapping/NA12878.sorted.bam.bai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56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control of raw reads with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FastQC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(per sample).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5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FastQC</a:t>
            </a: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 – Raw Data Quality Assessment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Input: NA12878 FASTQ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Purpose: Evaluate raw read quality before alignment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Result: All major modules show </a:t>
            </a: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PASS</a:t>
            </a: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→ data is high quality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Note: Slight GC deviation is observed but typical for Illumina data and not problematic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Next Step: Proceed to </a:t>
            </a: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BWA alignment</a:t>
            </a:r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31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 = FASTQ → BAM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“Reads are aligned to the reference genome and prepared for analysis.”</a:t>
            </a:r>
          </a:p>
          <a:p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index_reference</a:t>
            </a:r>
            <a:r>
              <a:rPr lang="en-US" dirty="0"/>
              <a:t>: prepare chr20 reference for BWA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bwa_map</a:t>
            </a:r>
            <a:r>
              <a:rPr lang="en-US" dirty="0"/>
              <a:t>: align reads to chr20 → BAM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sort_bam</a:t>
            </a:r>
            <a:r>
              <a:rPr lang="en-US" dirty="0"/>
              <a:t>: sort BAM by genomic coordinate</a:t>
            </a:r>
          </a:p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index_bam</a:t>
            </a:r>
            <a:r>
              <a:rPr lang="en-US" dirty="0"/>
              <a:t>: create BAM index for fast access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52D7BD-1214-DB4B-BB63-B718E17124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91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955FD-1183-28DD-FCE8-CF60B5C3F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7A7AEF-05C3-0BC6-0B10-9E1FAFB91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5DA13-7A83-F2E5-BE84-D4865C8CD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5AB-CCCF-794E-A5C8-39D9B9B11F80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EF43DD-ED67-3CBC-6354-B0D26147C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6C1F7-D03F-5911-FAEC-85DFABB53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011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F9F7-EA65-7ABD-AE5E-87F5BAB09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6CFB7-224E-D616-48D8-2466D0F5A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D61B05-D45C-6BC5-9A95-685DD4A47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5AB-CCCF-794E-A5C8-39D9B9B11F80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2ECEB7-1CA1-DD3B-C8D0-C10EAC388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AE6E5-28B1-3531-6D06-216A5D8A7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33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3F8E43-E7B8-5FD5-E1F6-1B76004EBD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3ECE31-B190-2BB4-9438-06DA244B8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95C72-B959-FA78-47F7-64783DFB0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5AB-CCCF-794E-A5C8-39D9B9B11F80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1EF57-C86B-7BFA-62E3-3C0A41837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8783-215E-F25F-9E3F-256D283F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58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31B1C-EB03-9EB6-F480-7D05E4848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915CF-2BD5-9820-4327-2272B6F3E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A043C-437B-95AE-3626-92961686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5AB-CCCF-794E-A5C8-39D9B9B11F80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17C78-DB1B-4EF5-4D33-0BA79C403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D0108-7805-BD92-9326-6B5B88B8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3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BBCB1-9FC3-A2BE-F84E-737A54DE3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81E92-D5E0-CD56-6D8F-F941D8B1A1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1D11D-057E-81FC-6259-D7C408D47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5AB-CCCF-794E-A5C8-39D9B9B11F80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4A47A-8134-C823-1B91-77567A4E3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5443E-D54F-6F03-6AEA-F28E81989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888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2AA4A-EF1A-3546-2EAE-C991BD929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C9388-48AF-26AE-9539-8A75CF632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2EFF48-E507-3100-3CB7-7DECBE001D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EDF5A-37FF-6BFE-ADE4-F0367F93C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5AB-CCCF-794E-A5C8-39D9B9B11F80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92E09-0B33-1C20-F297-3F0AF3837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3E77C-59A2-EE02-7A10-1F823E909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66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D7FBF-FA83-9070-FDA0-B95FB19BD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C1CF8-3B79-D3C1-DE2C-AC69A6D69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B633E4-FC4A-69A8-9F94-4DE73BDA0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8D193E-E3CB-DBF8-A4D2-8C6BE8FFCE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C34067-2BC0-CAED-1D58-483D896CCC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378F67-B222-B93A-BF07-E03636C62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5AB-CCCF-794E-A5C8-39D9B9B11F80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05F6FE-3C6E-FB06-36E6-4F79A122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876814-24C9-BAE7-A134-7505E0586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378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E1C8E-F3C1-868C-0D83-DC122D95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00952F-DBAE-1FE7-8809-A1D212B7D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5AB-CCCF-794E-A5C8-39D9B9B11F80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2853C6-7501-6251-5573-EFF37E13C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28531-CB09-242A-D04B-EDE4A9565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54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372FF9-408E-5D92-1DAA-40FC0489B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5AB-CCCF-794E-A5C8-39D9B9B11F80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AAB21F-E72E-A599-0DFD-C090044E7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021C9-98BB-AD47-11F1-F62FA3224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19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F9A91-9617-34E4-1406-26DFB29A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AD339-C4A0-D20A-A8F6-6AD58B32A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187C7-8B48-ACB5-6EA9-AEE9F5ECB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67F70-1AE5-CE90-699D-260843617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5AB-CCCF-794E-A5C8-39D9B9B11F80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D87A93-9C52-080A-8236-6F1459C58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FEEA8-CB85-5CEB-2572-C34F24C3F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12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83AB-0C39-FF04-911B-5A8182C6A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20E166-14AB-70BF-84D3-7CC3CD0624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22CFA8-E4D4-AE98-455B-8356BAAAE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452AD-FF79-841D-6ADC-0EC39612A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CF5AB-CCCF-794E-A5C8-39D9B9B11F80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AED92D-B731-9131-8BC4-19553559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99B10-A58E-2AA8-44A3-F2DFD106A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9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DBBF04-45CB-A424-3820-0ECAE8E8C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E2B06-6B3B-4B89-E778-B77D8CF37A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0E593-B0A5-4F7F-2228-5DC4BCAE55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FCF5AB-CCCF-794E-A5C8-39D9B9B11F80}" type="datetimeFigureOut">
              <a:rPr lang="en-US" smtClean="0"/>
              <a:t>11/26/25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5A1FA-D485-26E3-5CA3-97BC8FC437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6CE9D-79D8-9B01-33E6-121D1C6F4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A0D490-F590-C04D-8760-52F31E1083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3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chr20.fa.sa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3" name="Rectangle 1230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Distribution of ED⁵ values on chromosomes. Colors indicate various SNV... |  Download Scientific Diagram">
            <a:extLst>
              <a:ext uri="{FF2B5EF4-FFF2-40B4-BE49-F238E27FC236}">
                <a16:creationId xmlns:a16="http://schemas.microsoft.com/office/drawing/2014/main" id="{99572482-0E84-6848-149F-6BF23AC5D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3"/>
          <a:stretch>
            <a:fillRect/>
          </a:stretch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4D836-70D6-E350-AE43-DA379A7C14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SNV Calling Pipeline with Snakemake (chr20)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DDB36-99BB-3A3F-5F96-E55640E52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Meryem Topcu</a:t>
            </a:r>
          </a:p>
          <a:p>
            <a:r>
              <a:rPr lang="en-US">
                <a:solidFill>
                  <a:srgbClr val="FFFFFF"/>
                </a:solidFill>
              </a:rPr>
              <a:t>26 Nov 2026</a:t>
            </a:r>
          </a:p>
        </p:txBody>
      </p:sp>
    </p:spTree>
    <p:extLst>
      <p:ext uri="{BB962C8B-B14F-4D97-AF65-F5344CB8AC3E}">
        <p14:creationId xmlns:p14="http://schemas.microsoft.com/office/powerpoint/2010/main" val="3206710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5AFC9-B165-C390-3457-997D92F36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workflow/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Snakefile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4FB0B8-1CEE-437B-94B8-074D004EE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6240" y="1690688"/>
            <a:ext cx="79883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3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3A04-DE21-59A3-0402-DB70CE3E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BAM file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337580-9A53-B7C6-DBC2-7D585BD2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906667"/>
            <a:ext cx="10515600" cy="21892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43629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419C-D5A7-34CE-7ED1-9DE902F0F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FASTQ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47DE7A-1C6E-B6C6-FF1B-381956BFA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7197"/>
            <a:ext cx="98933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36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E09507-CEDD-0E37-E88E-81687D607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b="39162"/>
          <a:stretch>
            <a:fillRect/>
          </a:stretch>
        </p:blipFill>
        <p:spPr>
          <a:xfrm>
            <a:off x="838200" y="2322849"/>
            <a:ext cx="7454900" cy="198568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FB976A1B-317D-2CBF-5FB6-CB5E643CF0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43186"/>
            <a:ext cx="827662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workflow/rules/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qc.smk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 –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FastQC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746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F5BF2-D1C9-325A-F522-35FB512C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NA12878_fastqc Report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4D0FC-D2C9-F216-70E4-897F45D5E2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648"/>
          <a:stretch>
            <a:fillRect/>
          </a:stretch>
        </p:blipFill>
        <p:spPr>
          <a:xfrm>
            <a:off x="184732" y="1482120"/>
            <a:ext cx="6866998" cy="5331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3CC905-5415-E966-1FD7-824250A98DEE}"/>
              </a:ext>
            </a:extLst>
          </p:cNvPr>
          <p:cNvSpPr txBox="1"/>
          <p:nvPr/>
        </p:nvSpPr>
        <p:spPr>
          <a:xfrm>
            <a:off x="7170550" y="1999556"/>
            <a:ext cx="50214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FastQC</a:t>
            </a: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 – Raw Data Quality Assessment</a:t>
            </a:r>
            <a:endParaRPr lang="en-US" altLang="en-US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Input: NA12878 FASTQ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Purpose: Evaluate raw read quality before alignment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Result: All major modules show </a:t>
            </a: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PASS</a:t>
            </a: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 → data is high quality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Next Step: Proceed to </a:t>
            </a: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BWA alignment</a:t>
            </a:r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943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B51E8-1904-3CAC-F304-72BCA053B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981"/>
            <a:ext cx="10515600" cy="617190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workflow/rules/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mapping.smk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73173F-224C-F5BB-5D9E-ACDF7BA4F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30130"/>
          <a:stretch>
            <a:fillRect/>
          </a:stretch>
        </p:blipFill>
        <p:spPr>
          <a:xfrm>
            <a:off x="838200" y="792664"/>
            <a:ext cx="4384729" cy="6065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77FF21-E1D9-0A61-A3A8-0FE9D7327F69}"/>
              </a:ext>
            </a:extLst>
          </p:cNvPr>
          <p:cNvSpPr txBox="1"/>
          <p:nvPr/>
        </p:nvSpPr>
        <p:spPr>
          <a:xfrm>
            <a:off x="5548394" y="1038386"/>
            <a:ext cx="650928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Mapping converts raw sequencing reads into an analysis-ready, sorted, and indexed BAM file.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Index_reference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Prepare the reference genome so BWA can use it for alignment.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bwa_map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Align raw FASTQ reads to chr20 and produce an aligned BAM file.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sort_bam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Reorder the BAM by genomic coordinates so downstream tools can read it properly.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index_bam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Create an index for fast, random access to any genomic position.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64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D53D3-036C-4709-342F-42B51F1C3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workflow/rules/</a:t>
            </a:r>
            <a:r>
              <a:rPr lang="en-US" b="1" dirty="0" err="1"/>
              <a:t>calling.smk</a:t>
            </a:r>
            <a:endParaRPr lang="en-US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625AE8-38A1-28AC-BCEB-720FDB3B8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26794"/>
          <a:stretch>
            <a:fillRect/>
          </a:stretch>
        </p:blipFill>
        <p:spPr>
          <a:xfrm>
            <a:off x="126308" y="1501738"/>
            <a:ext cx="6600986" cy="2133600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6951D69D-7D29-6579-7932-FBC888791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294" y="1812091"/>
            <a:ext cx="5338398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dirty="0"/>
              <a:t>Calling identifies true differences between the sample and the reference genome and writes them into a VCF.</a:t>
            </a:r>
          </a:p>
          <a:p>
            <a:endParaRPr lang="en-US" b="1" dirty="0"/>
          </a:p>
          <a:p>
            <a:r>
              <a:rPr lang="en-US" b="1" dirty="0"/>
              <a:t>call</a:t>
            </a:r>
          </a:p>
          <a:p>
            <a:r>
              <a:rPr lang="en-US" dirty="0"/>
              <a:t>Detect positions that differ from the reference and output them as SNPs/indels in a VCF file.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92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DED3D-71A2-367E-926D-CCF821C7A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13C703-0A56-56EC-2244-500951991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924845"/>
            <a:ext cx="10515600" cy="215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39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73863-D790-39D6-5325-D34335AB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Variant Lines &amp; Number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2C7DB1-C986-DA31-788A-C8464E408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8399" y="1690688"/>
            <a:ext cx="10515600" cy="21160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96882F-9701-5AC3-7DE5-CBBE15EF3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99" y="4060098"/>
            <a:ext cx="10275998" cy="8149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E6BE62-2F72-1DA0-E470-2C861670F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99" y="5167312"/>
            <a:ext cx="7772400" cy="148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85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4D211818-95D0-ABF8-AB81-356956FDA5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673963"/>
            <a:ext cx="794557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Read Alignment with BWA-MEM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A0F687D-4CF6-D751-403D-485DF5C831C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401129"/>
            <a:ext cx="1104661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Raw FASTQ reads are aligned to the reference genome (chr20).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BWA-MEM finds the best-matching positions of each read along the reference.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Output is an unsorted BAM file containing mapped reads.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step converts “raw sequences” into “genome-positioned data,” enabling downstream variant calling.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367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3A9AD-CD9F-0142-9BDE-0979DAD7D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altLang="en-US" sz="5400" b="1">
                <a:latin typeface="Arial" panose="020B0604020202020204" pitchFamily="34" charset="0"/>
              </a:rPr>
              <a:t>Project goal</a:t>
            </a:r>
            <a:endParaRPr lang="en-US" sz="54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C4B5AED-5D34-59CC-074C-BCFE524C11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93660" y="2599509"/>
            <a:ext cx="10143668" cy="34355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Build a SNV calling workflow using Snakemake.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Input: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short-read sequencing data from the NA12878 sample and the human chromosome 20 reference (chr20.fa).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</a:br>
            <a:r>
              <a:rPr kumimoji="0" lang="en-US" altLang="en-US" sz="2400" b="1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Output: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VCF file containing the called variants for NA12878 on chr20.</a:t>
            </a:r>
          </a:p>
        </p:txBody>
      </p:sp>
    </p:spTree>
    <p:extLst>
      <p:ext uri="{BB962C8B-B14F-4D97-AF65-F5344CB8AC3E}">
        <p14:creationId xmlns:p14="http://schemas.microsoft.com/office/powerpoint/2010/main" val="267114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CDE6C-CE23-F798-2B72-3D15FABE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5F616-1C3D-04B5-6FC3-6E63BFC00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18" y="4881965"/>
            <a:ext cx="10958082" cy="1294997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1217D-4865-5904-2F81-4B7ECED85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17" y="1694563"/>
            <a:ext cx="11400565" cy="30634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96475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65BBC-A835-445A-210C-83ADE0AA4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Arial" panose="020B0604020202020204" pitchFamily="34" charset="0"/>
              </a:rPr>
              <a:t>Main result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C7812-32D2-8A72-250E-06AF15675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A fully reproducible </a:t>
            </a:r>
            <a:r>
              <a:rPr lang="en-US" altLang="en-US" dirty="0" err="1">
                <a:latin typeface="Arial" panose="020B0604020202020204" pitchFamily="34" charset="0"/>
              </a:rPr>
              <a:t>Snakemake</a:t>
            </a:r>
            <a:r>
              <a:rPr lang="en-US" altLang="en-US" dirty="0">
                <a:latin typeface="Arial" panose="020B0604020202020204" pitchFamily="34" charset="0"/>
              </a:rPr>
              <a:t> workflow that goes from raw FASTQ and a reference genome to final variant calls for NA12878 on chromosome 20.</a:t>
            </a:r>
          </a:p>
        </p:txBody>
      </p:sp>
    </p:spTree>
    <p:extLst>
      <p:ext uri="{BB962C8B-B14F-4D97-AF65-F5344CB8AC3E}">
        <p14:creationId xmlns:p14="http://schemas.microsoft.com/office/powerpoint/2010/main" val="556398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39B80-9E72-B7F5-A8AB-C3A4469F7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Arial" panose="020B0604020202020204" pitchFamily="34" charset="0"/>
              </a:rPr>
              <a:t>Result: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960E5-220F-5DBB-3F49-8CABA3739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End-to-end SNV calling workflow for the NA12878 sample on human chromosome 20.</a:t>
            </a:r>
            <a:br>
              <a:rPr lang="en-US" altLang="en-US" dirty="0">
                <a:latin typeface="Arial" panose="020B0604020202020204" pitchFamily="34" charset="0"/>
              </a:rPr>
            </a:br>
            <a:r>
              <a:rPr lang="en-US" altLang="en-US" dirty="0">
                <a:latin typeface="Arial" panose="020B0604020202020204" pitchFamily="34" charset="0"/>
              </a:rPr>
              <a:t>The pipeline runs </a:t>
            </a:r>
            <a:r>
              <a:rPr lang="en-US" altLang="en-US" dirty="0" err="1">
                <a:latin typeface="Arial" panose="020B0604020202020204" pitchFamily="34" charset="0"/>
              </a:rPr>
              <a:t>FastQC</a:t>
            </a:r>
            <a:r>
              <a:rPr lang="en-US" altLang="en-US" dirty="0">
                <a:latin typeface="Arial" panose="020B0604020202020204" pitchFamily="34" charset="0"/>
              </a:rPr>
              <a:t>, BWA, </a:t>
            </a:r>
            <a:r>
              <a:rPr lang="en-US" altLang="en-US" dirty="0" err="1">
                <a:latin typeface="Arial" panose="020B0604020202020204" pitchFamily="34" charset="0"/>
              </a:rPr>
              <a:t>samtools</a:t>
            </a:r>
            <a:r>
              <a:rPr lang="en-US" altLang="en-US" dirty="0">
                <a:latin typeface="Arial" panose="020B0604020202020204" pitchFamily="34" charset="0"/>
              </a:rPr>
              <a:t> and </a:t>
            </a:r>
            <a:r>
              <a:rPr lang="en-US" altLang="en-US" dirty="0" err="1">
                <a:latin typeface="Arial" panose="020B0604020202020204" pitchFamily="34" charset="0"/>
              </a:rPr>
              <a:t>bcftools</a:t>
            </a:r>
            <a:r>
              <a:rPr lang="en-US" altLang="en-US" dirty="0">
                <a:latin typeface="Arial" panose="020B0604020202020204" pitchFamily="34" charset="0"/>
              </a:rPr>
              <a:t> under </a:t>
            </a:r>
            <a:r>
              <a:rPr lang="en-US" altLang="en-US" dirty="0" err="1">
                <a:latin typeface="Arial" panose="020B0604020202020204" pitchFamily="34" charset="0"/>
              </a:rPr>
              <a:t>Snakemake</a:t>
            </a:r>
            <a:r>
              <a:rPr lang="en-US" altLang="en-US" dirty="0">
                <a:latin typeface="Arial" panose="020B0604020202020204" pitchFamily="34" charset="0"/>
              </a:rPr>
              <a:t> and produces a final VCF file 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results/variants/NA12878.vcf.gz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with the called variants.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189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23B3B-7F19-4A29-8D9F-1BDB5F050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64594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Results: Variant Calling Summary (chr20)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02615-2F35-218D-EF2E-0AA0093E6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Input:</a:t>
            </a:r>
            <a:endParaRPr lang="en-US" dirty="0"/>
          </a:p>
          <a:p>
            <a:r>
              <a:rPr lang="en-US" dirty="0"/>
              <a:t>Sample: NA12878</a:t>
            </a:r>
          </a:p>
          <a:p>
            <a:r>
              <a:rPr lang="en-US" dirty="0"/>
              <a:t>FASTQ size: X GB</a:t>
            </a:r>
          </a:p>
          <a:p>
            <a:r>
              <a:rPr lang="en-US" dirty="0"/>
              <a:t>Reference: GRCh38 chr20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Pipeline steps:</a:t>
            </a:r>
            <a:endParaRPr lang="en-US" dirty="0"/>
          </a:p>
          <a:p>
            <a:r>
              <a:rPr lang="en-US" dirty="0" err="1"/>
              <a:t>FastQC</a:t>
            </a:r>
            <a:endParaRPr lang="en-US" dirty="0"/>
          </a:p>
          <a:p>
            <a:r>
              <a:rPr lang="en-US" dirty="0"/>
              <a:t>Alignment (BWA-MEM)</a:t>
            </a:r>
          </a:p>
          <a:p>
            <a:r>
              <a:rPr lang="en-US" dirty="0"/>
              <a:t>Sorting</a:t>
            </a:r>
          </a:p>
          <a:p>
            <a:r>
              <a:rPr lang="en-US" dirty="0"/>
              <a:t>Indexing</a:t>
            </a:r>
          </a:p>
          <a:p>
            <a:r>
              <a:rPr lang="en-US" dirty="0"/>
              <a:t>Variant calling (</a:t>
            </a:r>
            <a:r>
              <a:rPr lang="en-US" dirty="0" err="1"/>
              <a:t>bcftools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265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A23DC8-35AB-0C87-1134-1DE6E5C1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9" y="381935"/>
            <a:ext cx="4008583" cy="5974414"/>
          </a:xfrm>
        </p:spPr>
        <p:txBody>
          <a:bodyPr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set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4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AF5A6306-6BFD-CFE1-1C02-C609913AF7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97233" y="518400"/>
            <a:ext cx="4771607" cy="58379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en-US" sz="1700" b="1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NA12878: 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human genome sample.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Raw Data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Sequencing reads: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Paired-end FASTQ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Files: </a:t>
            </a:r>
            <a:b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SRR622461_1.fastq.gz</a:t>
            </a:r>
            <a:b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SRR622461_2.fastq.gz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NCBI SRA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Total size: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~7–8 GB (depending on compression)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kumimoji="0" lang="en-US" altLang="en-US" sz="1700" b="0" i="0" u="none" strike="noStrike" cap="none" normalizeH="0" baseline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Reference Genome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Chromosome: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kumimoji="0" lang="en-US" altLang="en-US" sz="1700" b="0" i="1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Homo sapiens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chr20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File: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chr20.fa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Ensembl (GRCh38)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1700" b="1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chr20?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Small size → fast workflow tests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1700" b="0" i="0" u="none" strike="noStrike" cap="none" normalizeH="0" baseline="0">
                <a:ln>
                  <a:noFill/>
                </a:ln>
                <a:solidFill>
                  <a:schemeClr val="tx1">
                    <a:alpha val="8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Contains real polymorphisms → good for variant calling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1700" b="0" i="0" u="none" strike="noStrike" cap="none" normalizeH="0" baseline="0">
              <a:ln>
                <a:noFill/>
              </a:ln>
              <a:solidFill>
                <a:schemeClr val="tx1">
                  <a:alpha val="8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42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9261AB-594D-B1D1-8D01-1A5057053A9E}"/>
              </a:ext>
            </a:extLst>
          </p:cNvPr>
          <p:cNvSpPr txBox="1"/>
          <p:nvPr/>
        </p:nvSpPr>
        <p:spPr>
          <a:xfrm>
            <a:off x="2798551" y="325464"/>
            <a:ext cx="852406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err="1"/>
              <a:t>config.yaml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Stores sample IDs, file paths, and global parameters.</a:t>
            </a:r>
          </a:p>
          <a:p>
            <a:endParaRPr lang="en-US" dirty="0"/>
          </a:p>
          <a:p>
            <a:r>
              <a:rPr lang="en-US" dirty="0" err="1"/>
              <a:t>Snakefile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whole workflow; </a:t>
            </a:r>
          </a:p>
          <a:p>
            <a:endParaRPr lang="en-US" dirty="0"/>
          </a:p>
          <a:p>
            <a:r>
              <a:rPr lang="en-US" dirty="0" err="1"/>
              <a:t>qc.smk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the </a:t>
            </a:r>
            <a:r>
              <a:rPr lang="en-US" dirty="0" err="1"/>
              <a:t>fastqc</a:t>
            </a:r>
            <a:r>
              <a:rPr lang="en-US" dirty="0"/>
              <a:t> rule for raw read quality control.</a:t>
            </a:r>
          </a:p>
          <a:p>
            <a:r>
              <a:rPr lang="en-US" dirty="0" err="1"/>
              <a:t>mapping.smk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 err="1"/>
              <a:t>index_reference</a:t>
            </a:r>
            <a:r>
              <a:rPr lang="en-US" dirty="0"/>
              <a:t>, </a:t>
            </a:r>
            <a:r>
              <a:rPr lang="en-US" dirty="0" err="1"/>
              <a:t>bwa_map</a:t>
            </a:r>
            <a:r>
              <a:rPr lang="en-US" dirty="0"/>
              <a:t>, </a:t>
            </a:r>
            <a:r>
              <a:rPr lang="en-US" dirty="0" err="1"/>
              <a:t>sort_bam</a:t>
            </a:r>
            <a:r>
              <a:rPr lang="en-US" dirty="0"/>
              <a:t>, </a:t>
            </a:r>
            <a:r>
              <a:rPr lang="en-US" dirty="0" err="1"/>
              <a:t>index_bam</a:t>
            </a:r>
            <a:r>
              <a:rPr lang="en-US" dirty="0"/>
              <a:t>.</a:t>
            </a:r>
          </a:p>
          <a:p>
            <a:r>
              <a:rPr lang="en-US" dirty="0" err="1"/>
              <a:t>calling.smk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/>
              <a:t>call_variants</a:t>
            </a:r>
            <a:r>
              <a:rPr lang="en-US" dirty="0"/>
              <a:t> and related steps for VCF generation.</a:t>
            </a:r>
          </a:p>
          <a:p>
            <a:endParaRPr lang="en-US" dirty="0"/>
          </a:p>
          <a:p>
            <a:r>
              <a:rPr lang="en-US" dirty="0" err="1"/>
              <a:t>snv_env.yaml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Defines the </a:t>
            </a:r>
            <a:r>
              <a:rPr lang="en-US" dirty="0" err="1"/>
              <a:t>conda</a:t>
            </a:r>
            <a:r>
              <a:rPr lang="en-US" dirty="0"/>
              <a:t> environment so the workflow is reproducible.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CD58AE-18E4-2DC8-0E9E-5FAC8609EB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46" b="2147"/>
          <a:stretch>
            <a:fillRect/>
          </a:stretch>
        </p:blipFill>
        <p:spPr>
          <a:xfrm>
            <a:off x="0" y="325464"/>
            <a:ext cx="2612571" cy="63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5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50B489-249B-F1EA-688F-C4161ACC7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altLang="en-US" sz="5000" b="1">
                <a:latin typeface="Arial" panose="020B0604020202020204" pitchFamily="34" charset="0"/>
              </a:rPr>
              <a:t>What the workflow does</a:t>
            </a:r>
            <a:endParaRPr lang="en-US" sz="50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sX0" fmla="*/ 0 w 3255095"/>
              <a:gd name="csY0" fmla="*/ 0 h 18288"/>
              <a:gd name="csX1" fmla="*/ 618468 w 3255095"/>
              <a:gd name="csY1" fmla="*/ 0 h 18288"/>
              <a:gd name="csX2" fmla="*/ 1269487 w 3255095"/>
              <a:gd name="csY2" fmla="*/ 0 h 18288"/>
              <a:gd name="csX3" fmla="*/ 1953057 w 3255095"/>
              <a:gd name="csY3" fmla="*/ 0 h 18288"/>
              <a:gd name="csX4" fmla="*/ 2636627 w 3255095"/>
              <a:gd name="csY4" fmla="*/ 0 h 18288"/>
              <a:gd name="csX5" fmla="*/ 3255095 w 3255095"/>
              <a:gd name="csY5" fmla="*/ 0 h 18288"/>
              <a:gd name="csX6" fmla="*/ 3255095 w 3255095"/>
              <a:gd name="csY6" fmla="*/ 18288 h 18288"/>
              <a:gd name="csX7" fmla="*/ 2538974 w 3255095"/>
              <a:gd name="csY7" fmla="*/ 18288 h 18288"/>
              <a:gd name="csX8" fmla="*/ 1822853 w 3255095"/>
              <a:gd name="csY8" fmla="*/ 18288 h 18288"/>
              <a:gd name="csX9" fmla="*/ 1171834 w 3255095"/>
              <a:gd name="csY9" fmla="*/ 18288 h 18288"/>
              <a:gd name="csX10" fmla="*/ 0 w 3255095"/>
              <a:gd name="csY10" fmla="*/ 18288 h 18288"/>
              <a:gd name="csX11" fmla="*/ 0 w 3255095"/>
              <a:gd name="csY11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63BB1-4502-6364-7291-3108DD12D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Runs quality control on the raw FASTQ file using </a:t>
            </a:r>
            <a:r>
              <a:rPr lang="en-US" altLang="en-US" sz="2000" dirty="0" err="1">
                <a:latin typeface="Arial" panose="020B0604020202020204" pitchFamily="34" charset="0"/>
              </a:rPr>
              <a:t>FastQC</a:t>
            </a:r>
            <a:r>
              <a:rPr lang="en-US" altLang="en-US" sz="2000" dirty="0"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Aligns reads to the chr20 reference using BWA and generates a sorted, indexed BAM file.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</a:pPr>
            <a:r>
              <a:rPr lang="en-US" altLang="en-US" sz="2000" dirty="0">
                <a:latin typeface="Arial" panose="020B0604020202020204" pitchFamily="34" charset="0"/>
              </a:rPr>
              <a:t>Performs variant calling with </a:t>
            </a:r>
            <a:r>
              <a:rPr lang="en-US" altLang="en-US" sz="2000" dirty="0" err="1">
                <a:latin typeface="Arial" panose="020B0604020202020204" pitchFamily="34" charset="0"/>
              </a:rPr>
              <a:t>bcftools</a:t>
            </a:r>
            <a:r>
              <a:rPr lang="en-US" altLang="en-US" sz="2000" dirty="0">
                <a:latin typeface="Arial" panose="020B0604020202020204" pitchFamily="34" charset="0"/>
              </a:rPr>
              <a:t> (</a:t>
            </a:r>
            <a:r>
              <a:rPr lang="en-US" altLang="en-US" sz="2000" dirty="0" err="1">
                <a:latin typeface="Arial" panose="020B0604020202020204" pitchFamily="34" charset="0"/>
              </a:rPr>
              <a:t>mpileup</a:t>
            </a:r>
            <a:r>
              <a:rPr lang="en-US" altLang="en-US" sz="2000" dirty="0">
                <a:latin typeface="Arial" panose="020B0604020202020204" pitchFamily="34" charset="0"/>
              </a:rPr>
              <a:t> + call) and produces a compressed, indexed VCF file (NA12878.vcf.gz).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1E11DF-04B0-37B5-312D-64DDE36A9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792" y="640080"/>
            <a:ext cx="315147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051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9CF51-5662-9AFD-BAE9-AF8EAC84D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50801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ADA471-FBF8-F6D9-D64A-F95A8C205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04247"/>
              </p:ext>
            </p:extLst>
          </p:nvPr>
        </p:nvGraphicFramePr>
        <p:xfrm>
          <a:off x="434340" y="1083212"/>
          <a:ext cx="11407141" cy="55804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9901">
                  <a:extLst>
                    <a:ext uri="{9D8B030D-6E8A-4147-A177-3AD203B41FA5}">
                      <a16:colId xmlns:a16="http://schemas.microsoft.com/office/drawing/2014/main" val="3318615939"/>
                    </a:ext>
                  </a:extLst>
                </a:gridCol>
                <a:gridCol w="2068801">
                  <a:extLst>
                    <a:ext uri="{9D8B030D-6E8A-4147-A177-3AD203B41FA5}">
                      <a16:colId xmlns:a16="http://schemas.microsoft.com/office/drawing/2014/main" val="4158075001"/>
                    </a:ext>
                  </a:extLst>
                </a:gridCol>
                <a:gridCol w="2975891">
                  <a:extLst>
                    <a:ext uri="{9D8B030D-6E8A-4147-A177-3AD203B41FA5}">
                      <a16:colId xmlns:a16="http://schemas.microsoft.com/office/drawing/2014/main" val="501366132"/>
                    </a:ext>
                  </a:extLst>
                </a:gridCol>
                <a:gridCol w="5112548">
                  <a:extLst>
                    <a:ext uri="{9D8B030D-6E8A-4147-A177-3AD203B41FA5}">
                      <a16:colId xmlns:a16="http://schemas.microsoft.com/office/drawing/2014/main" val="2748064074"/>
                    </a:ext>
                  </a:extLst>
                </a:gridCol>
              </a:tblGrid>
              <a:tr h="65488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u="none" strike="noStrike" dirty="0">
                          <a:effectLst/>
                        </a:rPr>
                        <a:t>rule_</a:t>
                      </a:r>
                    </a:p>
                    <a:p>
                      <a:pPr algn="l" fontAlgn="b">
                        <a:buNone/>
                      </a:pPr>
                      <a:r>
                        <a:rPr lang="en-US" sz="2000" b="1" u="none" strike="noStrike" dirty="0">
                          <a:effectLst/>
                        </a:rPr>
                        <a:t>name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u="none" strike="noStrike" dirty="0" err="1">
                          <a:effectLst/>
                        </a:rPr>
                        <a:t>Input_files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u="none" strike="noStrike" dirty="0" err="1">
                          <a:effectLst/>
                        </a:rPr>
                        <a:t>Output_files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2000" b="1" u="none" strike="noStrike" dirty="0">
                          <a:effectLst/>
                        </a:rPr>
                        <a:t>Description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24959400"/>
                  </a:ext>
                </a:extLst>
              </a:tr>
              <a:tr h="46144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 err="1">
                          <a:effectLst/>
                        </a:rPr>
                        <a:t>fastqc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data/raw/{sample}.fastq.gz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results/qc/{sample}_fastqc.html; results/qc/{sample}_fastqc.zip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Run </a:t>
                      </a:r>
                      <a:r>
                        <a:rPr lang="en-US" sz="1400" u="none" strike="noStrike" dirty="0" err="1">
                          <a:effectLst/>
                        </a:rPr>
                        <a:t>FastQC</a:t>
                      </a:r>
                      <a:r>
                        <a:rPr lang="en-US" sz="1400" u="none" strike="noStrike" dirty="0">
                          <a:effectLst/>
                        </a:rPr>
                        <a:t> on raw FASTQ reads to generate a QC report.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0981857"/>
                  </a:ext>
                </a:extLst>
              </a:tr>
              <a:tr h="110652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 err="1">
                          <a:effectLst/>
                        </a:rPr>
                        <a:t>index_reference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data/ref/chr20.fa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sng" strike="noStrike">
                          <a:effectLst/>
                          <a:hlinkClick r:id="rId2"/>
                        </a:rPr>
                        <a:t>data/ref/chr20.fa.amb; data/ref/chr20.fa.ann; data/ref/chr20.fa.bwt; data/ref/chr20.fa.pac; data/ref/chr20.fa.sa</a:t>
                      </a:r>
                      <a:endParaRPr lang="en-US" sz="1400" b="0" i="0" u="sng" strike="noStrike">
                        <a:solidFill>
                          <a:srgbClr val="467886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Build BWA index files for the reference chromosome.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47390266"/>
                  </a:ext>
                </a:extLst>
              </a:tr>
              <a:tr h="65403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bwa_map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data/raw/{sample}.</a:t>
                      </a:r>
                      <a:r>
                        <a:rPr lang="en-US" sz="1400" u="none" strike="noStrike" dirty="0" err="1">
                          <a:effectLst/>
                        </a:rPr>
                        <a:t>fastq.gz</a:t>
                      </a:r>
                      <a:r>
                        <a:rPr lang="en-US" sz="1400" u="none" strike="noStrike" dirty="0">
                          <a:effectLst/>
                        </a:rPr>
                        <a:t>; data/ref/chr20.fa; BWA index files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results/mapping/{sample}.bam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Align raw reads to the reference chromosome with BWA and convert to BAM.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324956"/>
                  </a:ext>
                </a:extLst>
              </a:tr>
              <a:tr h="44109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sort_bam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results/mapping/{sample}.bam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results/mapping/{sample}.sorted.bam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Sort BAM alignments by genomic coordinates.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54745507"/>
                  </a:ext>
                </a:extLst>
              </a:tr>
              <a:tr h="441092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index_bam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results/mapping/{sample}.</a:t>
                      </a:r>
                      <a:r>
                        <a:rPr lang="en-US" sz="1400" u="none" strike="noStrike" dirty="0" err="1">
                          <a:effectLst/>
                        </a:rPr>
                        <a:t>sorted.bam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results/mapping/{sample}.sorted.bam.bai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Create BAM index (.bai) for the sorted BAM file.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57472860"/>
                  </a:ext>
                </a:extLst>
              </a:tr>
              <a:tr h="107991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call_variants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results/mapping/{sample}.</a:t>
                      </a:r>
                      <a:r>
                        <a:rPr lang="en-US" sz="1400" u="none" strike="noStrike" dirty="0" err="1">
                          <a:effectLst/>
                        </a:rPr>
                        <a:t>sorted.bam</a:t>
                      </a:r>
                      <a:r>
                        <a:rPr lang="en-US" sz="1400" u="none" strike="noStrike" dirty="0">
                          <a:effectLst/>
                        </a:rPr>
                        <a:t>; results/mapping/{sample}.</a:t>
                      </a:r>
                      <a:r>
                        <a:rPr lang="en-US" sz="1400" u="none" strike="noStrike" dirty="0" err="1">
                          <a:effectLst/>
                        </a:rPr>
                        <a:t>sorted.bam.bai</a:t>
                      </a:r>
                      <a:r>
                        <a:rPr lang="en-US" sz="1400" u="none" strike="noStrike" dirty="0">
                          <a:effectLst/>
                        </a:rPr>
                        <a:t>; data/ref/chr20.fa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results/variants/{sample}.bcf; results/variants/{sample}.</a:t>
                      </a:r>
                      <a:r>
                        <a:rPr lang="en-US" sz="1400" u="none" strike="noStrike" dirty="0" err="1">
                          <a:effectLst/>
                        </a:rPr>
                        <a:t>vcf.gz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Call variants using bcftools mpileup + call and produce BCF + VCF outputs.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77368957"/>
                  </a:ext>
                </a:extLst>
              </a:tr>
              <a:tr h="74148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all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>
                          <a:effectLst/>
                        </a:rPr>
                        <a:t>(implicit: all final targets)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>
                          <a:effectLst/>
                        </a:rPr>
                        <a:t>results/qc/{sample}_</a:t>
                      </a:r>
                      <a:r>
                        <a:rPr lang="en-US" sz="1400" u="none" strike="noStrike" dirty="0" err="1">
                          <a:effectLst/>
                        </a:rPr>
                        <a:t>fastqc.html</a:t>
                      </a:r>
                      <a:r>
                        <a:rPr lang="en-US" sz="1400" u="none" strike="noStrike" dirty="0">
                          <a:effectLst/>
                        </a:rPr>
                        <a:t>; results/mapping/{sample}.</a:t>
                      </a:r>
                      <a:r>
                        <a:rPr lang="en-US" sz="1400" u="none" strike="noStrike" dirty="0" err="1">
                          <a:effectLst/>
                        </a:rPr>
                        <a:t>sorted.bam.bai</a:t>
                      </a:r>
                      <a:r>
                        <a:rPr lang="en-US" sz="1400" u="none" strike="noStrike" dirty="0">
                          <a:effectLst/>
                        </a:rPr>
                        <a:t>; results/variants/{sample}.</a:t>
                      </a:r>
                      <a:r>
                        <a:rPr lang="en-US" sz="1400" u="none" strike="noStrike" dirty="0" err="1">
                          <a:effectLst/>
                        </a:rPr>
                        <a:t>vcf.gz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400" u="none" strike="noStrike" dirty="0" err="1">
                          <a:effectLst/>
                        </a:rPr>
                        <a:t>Snakemake</a:t>
                      </a:r>
                      <a:r>
                        <a:rPr lang="en-US" sz="1400" u="none" strike="noStrike" dirty="0">
                          <a:effectLst/>
                        </a:rPr>
                        <a:t> final target: pipeline is complete when QC, mapping and variant files are present.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75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0004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E2004-64B0-3CB2-BE0C-974ED8F66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7170"/>
            <a:ext cx="10275277" cy="605156"/>
          </a:xfrm>
        </p:spPr>
        <p:txBody>
          <a:bodyPr>
            <a:normAutofit fontScale="90000"/>
          </a:bodyPr>
          <a:lstStyle/>
          <a:p>
            <a:b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Workflow Rule Summary</a:t>
            </a:r>
            <a:br>
              <a:rPr lang="en-US" altLang="en-US" b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31F1EB-289E-0124-3A01-484B9A14F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052" y="519748"/>
            <a:ext cx="3151479" cy="557784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F15EFC4-7492-01EC-9919-89D616C9F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8630707"/>
              </p:ext>
            </p:extLst>
          </p:nvPr>
        </p:nvGraphicFramePr>
        <p:xfrm>
          <a:off x="85537" y="984738"/>
          <a:ext cx="9318672" cy="5353517"/>
        </p:xfrm>
        <a:graphic>
          <a:graphicData uri="http://schemas.openxmlformats.org/drawingml/2006/table">
            <a:tbl>
              <a:tblPr/>
              <a:tblGrid>
                <a:gridCol w="885133">
                  <a:extLst>
                    <a:ext uri="{9D8B030D-6E8A-4147-A177-3AD203B41FA5}">
                      <a16:colId xmlns:a16="http://schemas.microsoft.com/office/drawing/2014/main" val="233286096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777455053"/>
                    </a:ext>
                  </a:extLst>
                </a:gridCol>
                <a:gridCol w="2447779">
                  <a:extLst>
                    <a:ext uri="{9D8B030D-6E8A-4147-A177-3AD203B41FA5}">
                      <a16:colId xmlns:a16="http://schemas.microsoft.com/office/drawing/2014/main" val="1485102224"/>
                    </a:ext>
                  </a:extLst>
                </a:gridCol>
                <a:gridCol w="4156960">
                  <a:extLst>
                    <a:ext uri="{9D8B030D-6E8A-4147-A177-3AD203B41FA5}">
                      <a16:colId xmlns:a16="http://schemas.microsoft.com/office/drawing/2014/main" val="745739137"/>
                    </a:ext>
                  </a:extLst>
                </a:gridCol>
              </a:tblGrid>
              <a:tr h="2752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 Name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Input Files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Output Files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Short Description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753879"/>
                  </a:ext>
                </a:extLst>
              </a:tr>
              <a:tr h="8691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fastqc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data/raw/{sample}.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fastq.gz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results/qc/{sample}_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fastqc.html</a:t>
                      </a:r>
                      <a:b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</a:b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results/qc/{sample}_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fastqc.zip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Runs quality control on raw reads using FastQC.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0049242"/>
                  </a:ext>
                </a:extLst>
              </a:tr>
              <a:tr h="668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index_reference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data/ref/chr20.fa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chr20.fa.amb, .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ann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 .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bwt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 .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pac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 .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Builds BWA index files for the chromosome 20 reference FASTA.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931263"/>
                  </a:ext>
                </a:extLst>
              </a:tr>
              <a:tr h="8691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bwa_map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FASTQ + chr20.fa + BWA index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results/mapping/{sample}.bam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Aligns sequencing reads to chr20 using BWA and produces unsorted BAM.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436788"/>
                  </a:ext>
                </a:extLst>
              </a:tr>
              <a:tr h="668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sort_bam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{sample}.bam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{sample}.sorted.bam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Sorts BAM by genomic coordinates (required for variant calling).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6752724"/>
                  </a:ext>
                </a:extLst>
              </a:tr>
              <a:tr h="668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index_bam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{sample}.sorted.bam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{sample}.sorted.bam.bai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Creates BAM index for efficient random access.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606940"/>
                  </a:ext>
                </a:extLst>
              </a:tr>
              <a:tr h="668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call_variants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Sorted BAM + BAM index + chr20.fa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{sample}.bcf, {sample}.vcf.gz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Calls variants using bcftools mpileup + call. Produces final VCF.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2549931"/>
                  </a:ext>
                </a:extLst>
              </a:tr>
              <a:tr h="66800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b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all</a:t>
                      </a:r>
                      <a:endParaRPr lang="en-US" sz="120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(final targets)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FastQC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HTML, sorted BAM index, </a:t>
                      </a: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VCF.gz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Snakemake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final rule: workflow ends when all targets exist.</a:t>
                      </a:r>
                    </a:p>
                  </a:txBody>
                  <a:tcPr marL="58802" marR="58802" marT="29401" marB="2940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237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397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6427-0EF7-B575-0FAA-EEC9D7247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envs/snv_env.yaml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09A53-C175-B6C7-94B8-BD19537A6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8190" y="1825625"/>
            <a:ext cx="394561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6260E-0776-B99A-5916-9CFF0127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688" y="1825625"/>
            <a:ext cx="3160460" cy="421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6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5A56-563C-6208-4438-8BC2561B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dirty="0"/>
              <a:t>/</a:t>
            </a:r>
            <a:r>
              <a:rPr lang="en-US" dirty="0" err="1"/>
              <a:t>config.yaml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97A230-718D-DD95-27B9-E797A44B8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9773"/>
          <a:stretch>
            <a:fillRect/>
          </a:stretch>
        </p:blipFill>
        <p:spPr>
          <a:xfrm>
            <a:off x="838200" y="1983782"/>
            <a:ext cx="6629400" cy="3586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E6A31-889F-9E6F-6F3F-6FCB63A76F4E}"/>
              </a:ext>
            </a:extLst>
          </p:cNvPr>
          <p:cNvSpPr txBox="1"/>
          <p:nvPr/>
        </p:nvSpPr>
        <p:spPr>
          <a:xfrm>
            <a:off x="7687160" y="2464231"/>
            <a:ext cx="3905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Central configuration: sample list, reference genome, and main paths.</a:t>
            </a:r>
          </a:p>
        </p:txBody>
      </p:sp>
    </p:spTree>
    <p:extLst>
      <p:ext uri="{BB962C8B-B14F-4D97-AF65-F5344CB8AC3E}">
        <p14:creationId xmlns:p14="http://schemas.microsoft.com/office/powerpoint/2010/main" val="1310771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1724</Words>
  <Application>Microsoft Macintosh PowerPoint</Application>
  <PresentationFormat>Widescreen</PresentationFormat>
  <Paragraphs>227</Paragraphs>
  <Slides>23</Slides>
  <Notes>13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 Unicode MS</vt:lpstr>
      <vt:lpstr>Aptos</vt:lpstr>
      <vt:lpstr>Aptos Display</vt:lpstr>
      <vt:lpstr>Aptos Narrow</vt:lpstr>
      <vt:lpstr>Arial</vt:lpstr>
      <vt:lpstr>Calibri</vt:lpstr>
      <vt:lpstr>Helvetica Neue</vt:lpstr>
      <vt:lpstr>Wingdings</vt:lpstr>
      <vt:lpstr>Office Theme</vt:lpstr>
      <vt:lpstr>SNV Calling Pipeline with Snakemake (chr20)</vt:lpstr>
      <vt:lpstr>Project goal</vt:lpstr>
      <vt:lpstr>Data set</vt:lpstr>
      <vt:lpstr>PowerPoint Presentation</vt:lpstr>
      <vt:lpstr>What the workflow does</vt:lpstr>
      <vt:lpstr>PowerPoint Presentation</vt:lpstr>
      <vt:lpstr> Workflow Rule Summary </vt:lpstr>
      <vt:lpstr>envs/snv_env.yaml</vt:lpstr>
      <vt:lpstr>config/config.yaml</vt:lpstr>
      <vt:lpstr>workflow/Snakefile</vt:lpstr>
      <vt:lpstr>BAM file </vt:lpstr>
      <vt:lpstr>FASTQ </vt:lpstr>
      <vt:lpstr>workflow/rules/qc.smk – FastQC</vt:lpstr>
      <vt:lpstr>NA12878_fastqc Report</vt:lpstr>
      <vt:lpstr>workflow/rules/mapping.smk</vt:lpstr>
      <vt:lpstr>workflow/rules/calling.smk</vt:lpstr>
      <vt:lpstr>VCF </vt:lpstr>
      <vt:lpstr>VCF Variant Lines &amp; Number</vt:lpstr>
      <vt:lpstr>Read Alignment with BWA-MEM</vt:lpstr>
      <vt:lpstr>BAM </vt:lpstr>
      <vt:lpstr>Main result</vt:lpstr>
      <vt:lpstr>Result:</vt:lpstr>
      <vt:lpstr>Results: Variant Calling Summary (chr20)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meryem topcu</dc:creator>
  <cp:lastModifiedBy>meryem topcu</cp:lastModifiedBy>
  <cp:revision>2</cp:revision>
  <dcterms:created xsi:type="dcterms:W3CDTF">2025-11-26T07:26:09Z</dcterms:created>
  <dcterms:modified xsi:type="dcterms:W3CDTF">2025-11-26T14:06:35Z</dcterms:modified>
</cp:coreProperties>
</file>